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wav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removePersonalInfoOnSave="1" autoCompressPictures="0">
  <p:sldMasterIdLst>
    <p:sldMasterId id="2147483668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987" autoAdjust="0"/>
    <p:restoredTop sz="96391" autoAdjust="0"/>
  </p:normalViewPr>
  <p:slideViewPr>
    <p:cSldViewPr snapToGrid="0">
      <p:cViewPr varScale="1">
        <p:scale>
          <a:sx n="100" d="100"/>
          <a:sy n="100" d="100"/>
        </p:scale>
        <p:origin x="72" y="1290"/>
      </p:cViewPr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6" y="78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presProps" Target="presProps.xml"  /><Relationship Id="rId2" Type="http://schemas.openxmlformats.org/officeDocument/2006/relationships/notesMaster" Target="notesMasters/notesMaster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rtl="0"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rtl="0">
              <a:defRPr/>
            </a:pPr>
            <a:fld id="{3DC34F0B-3329-4459-8435-812010CE1851}" type="datetime4">
              <a:rPr lang="ko-KR" altLang="en-US">
                <a:latin typeface="맑은 고딕"/>
                <a:ea typeface="맑은 고딕"/>
              </a:rPr>
              <a:pPr rtl="0">
                <a:defRPr/>
              </a:pPr>
              <a:t>2020년 5월 2일</a:t>
            </a:fld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rtl="0"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rtl="0">
              <a:defRPr/>
            </a:pPr>
            <a:fld id="{682C0B10-7CAE-41E4-AB02-7E8B1FF2B898}" type="slidenum">
              <a:rPr lang="en-ZA" altLang="ko-KR">
                <a:latin typeface="맑은 고딕"/>
                <a:ea typeface="맑은 고딕"/>
              </a:rPr>
              <a:pPr rtl="0">
                <a:defRPr/>
              </a:pPr>
              <a:t>‹#›</a:t>
            </a:fld>
            <a:endParaRPr lang="ko-KR" altLang="en-ZA">
              <a:latin typeface="맑은 고딕"/>
              <a:ea typeface="맑은 고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gif>
</file>

<file path=ppt/media/image10.png>
</file>

<file path=ppt/media/image11.png>
</file>

<file path=ppt/media/image12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fld id="{FAC1A092-B106-4916-AA31-758C6EB48E2A}" type="datetime4">
              <a:rPr lang="ko-KR" altLang="en-US"/>
              <a:pPr lvl="0">
                <a:defRPr/>
              </a:pPr>
              <a:t>2020년 5월 2일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rtl="0">
              <a:defRPr/>
            </a:pPr>
            <a:endParaRPr lang="ko-KR" altLang="en-ZA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 rt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 rtl="0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 rtl="0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 rtl="0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 rtl="0">
              <a:defRPr/>
            </a:pPr>
            <a:r>
              <a:rPr lang="ko-KR" altLang="en-US"/>
              <a:t>다섯째 수준</a:t>
            </a:r>
            <a:endParaRPr lang="ko-KR" altLang="en-ZA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맑은 고딕"/>
                <a:ea typeface="맑은 고딕"/>
              </a:defRPr>
            </a:lvl1pPr>
          </a:lstStyle>
          <a:p>
            <a:pPr lvl="0">
              <a:defRPr/>
            </a:pPr>
            <a:fld id="{8530193B-564F-4854-8A52-728F3FB19C85}" type="slidenum">
              <a:rPr lang="en-ZA" altLang="ko-KR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/>
        <a:ea typeface="맑은 고딕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/>
        <a:ea typeface="맑은 고딕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/>
        <a:ea typeface="맑은 고딕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/>
        <a:ea typeface="맑은 고딕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/>
        <a:ea typeface="맑은 고딕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1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11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12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15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2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3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4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5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7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8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9</a:t>
            </a:fld>
            <a:endParaRPr lang="en-US" altLang="ko-KR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530193B-564F-4854-8A52-728F3FB19C85}" type="slidenum">
              <a:rPr lang="en-US" altLang="ko-KR"/>
              <a:pPr lvl="0">
                <a:defRPr/>
              </a:pPr>
              <a:t>10</a:t>
            </a:fld>
            <a:endParaRPr lang="en-US" altLang="ko-KR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감사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ZA" noProof="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ZA" noProof="0" dirty="0"/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  <a:endParaRPr lang="ko-KR" altLang="en-ZA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46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감사합니다</a:t>
            </a:r>
            <a:r>
              <a:rPr lang="en-US" altLang="ko-KR" noProof="0" dirty="0"/>
              <a:t>!</a:t>
            </a:r>
            <a:endParaRPr lang="ko-KR" altLang="en-ZA" noProof="0" dirty="0"/>
          </a:p>
        </p:txBody>
      </p:sp>
      <p:sp>
        <p:nvSpPr>
          <p:cNvPr id="7" name="텍스트 개체 틀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전체 이름</a:t>
            </a:r>
            <a:endParaRPr lang="ko-KR" altLang="en-ZA" noProof="0" dirty="0"/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전화 번호</a:t>
            </a:r>
            <a:endParaRPr lang="ko-KR" altLang="en-ZA" noProof="0" dirty="0"/>
          </a:p>
        </p:txBody>
      </p:sp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전자 메일 또는 소셜 미디어 핸들</a:t>
            </a:r>
            <a:endParaRPr lang="ko-KR" altLang="en-ZA" noProof="0" dirty="0"/>
          </a:p>
        </p:txBody>
      </p:sp>
      <p:sp>
        <p:nvSpPr>
          <p:cNvPr id="10" name="텍스트 개체 틀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회사 웹 사이트</a:t>
            </a:r>
            <a:endParaRPr lang="ko-KR" altLang="en-ZA" noProof="0" dirty="0"/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6" name="텍스트 개체 틀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11" name="텍스트 개체 틀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13" name="텍스트 개체 틀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15" name="텍스트 개체 틀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17" name="텍스트 개체 틀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600"/>
              </a:lnSpc>
              <a:defRPr sz="46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프레젠테이션 제목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분선 슬라이드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600"/>
              </a:lnSpc>
              <a:defRPr sz="46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구분선 슬라이드 제목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분선 슬라이드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 rtlCol="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  <a:endParaRPr lang="ko-KR" altLang="en-ZA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600"/>
              </a:lnSpc>
              <a:defRPr sz="46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구분선 슬라이드 제목 편집</a:t>
            </a:r>
            <a:endParaRPr lang="ko-KR" altLang="en-ZA" noProof="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사진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  <a:endParaRPr lang="ko-KR" altLang="en-ZA" noProof="0" dirty="0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사진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  <a:endParaRPr lang="ko-KR" altLang="en-ZA" noProof="0" dirty="0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사진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  <a:endParaRPr lang="ko-KR" altLang="en-ZA" noProof="0" dirty="0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(F) 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noProof="0" dirty="0"/>
          </a:p>
        </p:txBody>
      </p:sp>
      <p:sp>
        <p:nvSpPr>
          <p:cNvPr id="11" name="자유형(F) 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noProof="0" dirty="0"/>
          </a:p>
        </p:txBody>
      </p:sp>
      <p:sp>
        <p:nvSpPr>
          <p:cNvPr id="13" name="자유형 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noProof="0" dirty="0"/>
          </a:p>
        </p:txBody>
      </p:sp>
      <p:sp>
        <p:nvSpPr>
          <p:cNvPr id="14" name="자유형(F)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noProof="0" dirty="0"/>
          </a:p>
        </p:txBody>
      </p:sp>
      <p:sp>
        <p:nvSpPr>
          <p:cNvPr id="15" name="자유형(F) 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ZA" noProof="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ko-KR" altLang="en-US" noProof="0" dirty="0"/>
              <a:t>부제목</a:t>
            </a:r>
            <a:endParaRPr lang="ko-KR" altLang="en-ZA" noProof="0" dirty="0"/>
          </a:p>
        </p:txBody>
      </p:sp>
      <p:sp>
        <p:nvSpPr>
          <p:cNvPr id="3" name="비교 왼쪽 개체 틀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12" name="비교 왼쪽 개체 틀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0" i="0"/>
            </a:lvl1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텍스트 개체 틀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ZA" noProof="0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큰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ko-KR" altLang="en-US" noProof="0" dirty="0"/>
              <a:t>사진 삽입 또는 끌어서 놓기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rtlCol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ko-KR" altLang="en-US" noProof="0" dirty="0"/>
              <a:t>캡션 입력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slideLayout" Target="../slideLayouts/slideLayout15.xml"  /><Relationship Id="rId16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직사각형: 둥근 모서리 24">
            <a:extLst>
              <a:ext uri="{FF2B5EF4-FFF2-40B4-BE49-F238E27FC236}">
                <a16:creationId xmlns:a16="http://schemas.microsoft.com/office/drawing/2014/main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ko-KR" altLang="en-US" noProof="0" dirty="0"/>
              <a:t>클릭하여 페이지 제목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defRPr>
            </a:lvl1pPr>
          </a:lstStyle>
          <a:p>
            <a:fld id="{19B51A1E-902D-48AF-9020-955120F399B6}" type="slidenum">
              <a:rPr lang="en-ZA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0" r:id="rId11"/>
    <p:sldLayoutId id="2147483652" r:id="rId12"/>
    <p:sldLayoutId id="2147483656" r:id="rId13"/>
    <p:sldLayoutId id="2147483657" r:id="rId14"/>
    <p:sldLayoutId id="2147483655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1.gif"  /><Relationship Id="rId4" Type="http://schemas.openxmlformats.org/officeDocument/2006/relationships/audio" Target="../media/audio1.wav"  /><Relationship Id="rId5" Type="http://schemas.microsoft.com/office/2007/relationships/media" Target="../media/audio1.wav"  /><Relationship Id="rId6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6.xml"  /><Relationship Id="rId3" Type="http://schemas.openxmlformats.org/officeDocument/2006/relationships/image" Target="../media/image9.png"  /><Relationship Id="rId4" Type="http://schemas.openxmlformats.org/officeDocument/2006/relationships/audio" Target="../media/audio10.wav"  /><Relationship Id="rId5" Type="http://schemas.microsoft.com/office/2007/relationships/media" Target="../media/audio10.wav"  /><Relationship Id="rId6" Type="http://schemas.openxmlformats.org/officeDocument/2006/relationships/image" Target="../media/image2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6.xml"  /><Relationship Id="rId3" Type="http://schemas.openxmlformats.org/officeDocument/2006/relationships/image" Target="../media/image10.png"  /><Relationship Id="rId4" Type="http://schemas.openxmlformats.org/officeDocument/2006/relationships/audio" Target="../media/audio11.wav"  /><Relationship Id="rId5" Type="http://schemas.microsoft.com/office/2007/relationships/media" Target="../media/audio11.wav"  /><Relationship Id="rId6" Type="http://schemas.openxmlformats.org/officeDocument/2006/relationships/image" Target="../media/image2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6.xml"  /><Relationship Id="rId3" Type="http://schemas.openxmlformats.org/officeDocument/2006/relationships/image" Target="../media/image11.png"  /><Relationship Id="rId4" Type="http://schemas.openxmlformats.org/officeDocument/2006/relationships/audio" Target="../media/audio12.wav"  /><Relationship Id="rId5" Type="http://schemas.microsoft.com/office/2007/relationships/media" Target="../media/audio12.wav"  /><Relationship Id="rId6" Type="http://schemas.openxmlformats.org/officeDocument/2006/relationships/image" Target="../media/image2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audio" Target="../media/audio13.wav"  /><Relationship Id="rId3" Type="http://schemas.microsoft.com/office/2007/relationships/media" Target="../media/audio13.wav"  /><Relationship Id="rId4" Type="http://schemas.openxmlformats.org/officeDocument/2006/relationships/image" Target="../media/image2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audio" Target="../media/audio14.wav"  /><Relationship Id="rId3" Type="http://schemas.microsoft.com/office/2007/relationships/media" Target="../media/audio14.wav"  /><Relationship Id="rId4" Type="http://schemas.openxmlformats.org/officeDocument/2006/relationships/image" Target="../media/image2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10.xml"  /><Relationship Id="rId3" Type="http://schemas.openxmlformats.org/officeDocument/2006/relationships/image" Target="../media/image12.jpeg"  /><Relationship Id="rId4" Type="http://schemas.openxmlformats.org/officeDocument/2006/relationships/audio" Target="../media/audio15.wav"  /><Relationship Id="rId5" Type="http://schemas.microsoft.com/office/2007/relationships/media" Target="../media/audio15.wav"  /><Relationship Id="rId6" Type="http://schemas.openxmlformats.org/officeDocument/2006/relationships/image" Target="../media/image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5.xml"  /><Relationship Id="rId3" Type="http://schemas.openxmlformats.org/officeDocument/2006/relationships/image" Target="../media/image3.jpeg"  /><Relationship Id="rId4" Type="http://schemas.openxmlformats.org/officeDocument/2006/relationships/audio" Target="../media/audio2.wav"  /><Relationship Id="rId5" Type="http://schemas.microsoft.com/office/2007/relationships/media" Target="../media/audio2.wav"  /><Relationship Id="rId6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6.xml"  /><Relationship Id="rId3" Type="http://schemas.openxmlformats.org/officeDocument/2006/relationships/audio" Target="../media/audio3.wav"  /><Relationship Id="rId4" Type="http://schemas.microsoft.com/office/2007/relationships/media" Target="../media/audio3.wav"  /><Relationship Id="rId5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4.png"  /><Relationship Id="rId4" Type="http://schemas.openxmlformats.org/officeDocument/2006/relationships/audio" Target="../media/audio4.wav"  /><Relationship Id="rId5" Type="http://schemas.microsoft.com/office/2007/relationships/media" Target="../media/audio4.wav"  /><Relationship Id="rId6" Type="http://schemas.openxmlformats.org/officeDocument/2006/relationships/image" Target="../media/image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8.xml"  /><Relationship Id="rId3" Type="http://schemas.openxmlformats.org/officeDocument/2006/relationships/image" Target="../media/image5.png"  /><Relationship Id="rId4" Type="http://schemas.openxmlformats.org/officeDocument/2006/relationships/audio" Target="../media/audio5.wav"  /><Relationship Id="rId5" Type="http://schemas.microsoft.com/office/2007/relationships/media" Target="../media/audio5.wav"  /><Relationship Id="rId6" Type="http://schemas.openxmlformats.org/officeDocument/2006/relationships/image" Target="../media/image2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audio" Target="../media/audio6.wav"  /><Relationship Id="rId3" Type="http://schemas.microsoft.com/office/2007/relationships/media" Target="../media/audio6.wav"  /><Relationship Id="rId4" Type="http://schemas.openxmlformats.org/officeDocument/2006/relationships/image" Target="../media/image2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5.xml"  /><Relationship Id="rId3" Type="http://schemas.openxmlformats.org/officeDocument/2006/relationships/image" Target="../media/image6.png"  /><Relationship Id="rId4" Type="http://schemas.openxmlformats.org/officeDocument/2006/relationships/audio" Target="../media/audio7.wav"  /><Relationship Id="rId5" Type="http://schemas.microsoft.com/office/2007/relationships/media" Target="../media/audio7.wav"  /><Relationship Id="rId6" Type="http://schemas.openxmlformats.org/officeDocument/2006/relationships/image" Target="../media/image2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6.xml"  /><Relationship Id="rId3" Type="http://schemas.openxmlformats.org/officeDocument/2006/relationships/image" Target="../media/image7.png"  /><Relationship Id="rId4" Type="http://schemas.openxmlformats.org/officeDocument/2006/relationships/audio" Target="../media/audio8.wav"  /><Relationship Id="rId5" Type="http://schemas.microsoft.com/office/2007/relationships/media" Target="../media/audio8.wav"  /><Relationship Id="rId6" Type="http://schemas.openxmlformats.org/officeDocument/2006/relationships/image" Target="../media/image2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6.xml"  /><Relationship Id="rId3" Type="http://schemas.openxmlformats.org/officeDocument/2006/relationships/image" Target="../media/image8.png"  /><Relationship Id="rId4" Type="http://schemas.openxmlformats.org/officeDocument/2006/relationships/audio" Target="../media/audio9.wav"  /><Relationship Id="rId5" Type="http://schemas.microsoft.com/office/2007/relationships/media" Target="../media/audio9.wav"  /><Relationship Id="rId6" Type="http://schemas.openxmlformats.org/officeDocument/2006/relationships/image" Target="../media/image2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개체 틀 6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tretch>
            <a:fillRect/>
          </a:stretch>
        </p:blipFill>
        <p:spPr>
          <a:xfrm>
            <a:off x="1" y="46227"/>
            <a:ext cx="10655455" cy="6765545"/>
          </a:xfrm>
        </p:spPr>
      </p:pic>
      <p:sp>
        <p:nvSpPr>
          <p:cNvPr id="25" name="텍스트 상자 24" descr="제목 상자에 슬라이드 주목 효과 적용"/>
          <p:cNvSpPr txBox="1"/>
          <p:nvPr/>
        </p:nvSpPr>
        <p:spPr>
          <a:xfrm flipH="1">
            <a:off x="-1" y="3914775"/>
            <a:ext cx="1481849" cy="2200275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79999" tIns="288000" rIns="179999" bIns="179999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 idx="0"/>
          </p:nvPr>
        </p:nvSpPr>
        <p:spPr>
          <a:xfrm>
            <a:off x="948293" y="3114635"/>
            <a:ext cx="5336129" cy="2514635"/>
          </a:xfr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</a:ln>
        </p:spPr>
        <p:txBody>
          <a:bodyPr/>
          <a:lstStyle/>
          <a:p>
            <a:pPr rtl="0">
              <a:lnSpc>
                <a:spcPts val="4900"/>
              </a:lnSpc>
              <a:defRPr/>
            </a:pPr>
            <a:r>
              <a:rPr lang="en-US" altLang="ko-KR" sz="5000"/>
              <a:t>MSIR Model Analysis</a:t>
            </a:r>
            <a:endParaRPr lang="ko-KR" altLang="en-ZA" sz="5000"/>
          </a:p>
        </p:txBody>
      </p:sp>
      <p:sp>
        <p:nvSpPr>
          <p:cNvPr id="4" name="부제목 3"/>
          <p:cNvSpPr>
            <a:spLocks noGrp="1"/>
          </p:cNvSpPr>
          <p:nvPr>
            <p:ph type="subTitle" idx="1"/>
          </p:nvPr>
        </p:nvSpPr>
        <p:spPr>
          <a:xfrm>
            <a:off x="1105361" y="4669536"/>
            <a:ext cx="4000500" cy="690752"/>
          </a:xfrm>
        </p:spPr>
        <p:txBody>
          <a:bodyPr/>
          <a:lstStyle/>
          <a:p>
            <a:pPr rtl="0">
              <a:defRPr/>
            </a:pPr>
            <a:r>
              <a:rPr lang="en-US" altLang="ko-KR"/>
              <a:t>Min Young Kim</a:t>
            </a:r>
            <a:endParaRPr lang="en-US" altLang="ko-KR"/>
          </a:p>
          <a:p>
            <a:pPr rtl="0">
              <a:defRPr/>
            </a:pPr>
            <a:r>
              <a:rPr lang="en-US" altLang="ko-KR"/>
              <a:t>Juwon Park</a:t>
            </a:r>
            <a:endParaRPr lang="ko-KR" altLang="en-ZA"/>
          </a:p>
        </p:txBody>
      </p:sp>
      <p:sp>
        <p:nvSpPr>
          <p:cNvPr id="20" name="이등변 삼각형 19" descr="제목 상자에 슬라이드 그림자 효과 적용"/>
          <p:cNvSpPr/>
          <p:nvPr/>
        </p:nvSpPr>
        <p:spPr>
          <a:xfrm rot="10800000" flipH="1">
            <a:off x="1000837" y="562927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pic>
        <p:nvPicPr>
          <p:cNvPr id="27" name="설명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41188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04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자유형(F) 5" descr="속이 빈 강조 블록"/>
          <p:cNvSpPr>
            <a:spLocks noChangeAspect="1"/>
          </p:cNvSpPr>
          <p:nvPr/>
        </p:nvSpPr>
        <p:spPr>
          <a:xfrm>
            <a:off x="364231" y="387662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3006078" y="1219618"/>
            <a:ext cx="5660306" cy="432000"/>
          </a:xfrm>
        </p:spPr>
        <p:txBody>
          <a:bodyPr/>
          <a:lstStyle/>
          <a:p>
            <a:pPr rtl="0">
              <a:defRPr/>
            </a:pPr>
            <a:r>
              <a:rPr lang="en-US" altLang="ko-KR" sz="3600" b="1"/>
              <a:t>Change in Recovery Rate</a:t>
            </a:r>
            <a:endParaRPr lang="ko-KR" altLang="en-US" sz="3600" b="1"/>
          </a:p>
        </p:txBody>
      </p:sp>
      <p:sp>
        <p:nvSpPr>
          <p:cNvPr id="67" name="자유형(F) 5" descr="단색 강조 블록"/>
          <p:cNvSpPr>
            <a:spLocks noChangeAspect="1"/>
          </p:cNvSpPr>
          <p:nvPr/>
        </p:nvSpPr>
        <p:spPr>
          <a:xfrm>
            <a:off x="1650945" y="250916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10</a:t>
            </a:fld>
            <a:endParaRPr lang="en-US" altLang="ko-KR"/>
          </a:p>
        </p:txBody>
      </p:sp>
      <p:pic>
        <p:nvPicPr>
          <p:cNvPr id="3074" name="Picture 2" descr="https://lh6.googleusercontent.com/jUSEQ4MDAeZCjZyP9tJ8vKsrfy7uMcNhTrnfS04YD6BzSZmLDkTtEFELg5psR8f9PZwnSY6087pG-Xy3KWx_SC1aeumb5DdW4ZKBBDUw7KgGpREm-alYEJRJCTgiDqBboVzrp0_m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263285" y="2001168"/>
            <a:ext cx="9145892" cy="3381676"/>
          </a:xfrm>
          <a:prstGeom prst="rect">
            <a:avLst/>
          </a:prstGeom>
          <a:noFill/>
        </p:spPr>
      </p:pic>
      <p:pic>
        <p:nvPicPr>
          <p:cNvPr id="3075" name="설명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20875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58" fill="hold"/>
                                        <p:tgtEl>
                                          <p:spTgt spid="30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75"/>
                </p:tgtEl>
              </p:cMediaNode>
            </p:audio>
          </p:childTnLst>
        </p:cTn>
      </p:par>
    </p:tn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자유형(F) 5" descr="속이 빈 강조 블록"/>
          <p:cNvSpPr>
            <a:spLocks noChangeAspect="1"/>
          </p:cNvSpPr>
          <p:nvPr/>
        </p:nvSpPr>
        <p:spPr>
          <a:xfrm>
            <a:off x="364231" y="387662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10069" y="1219618"/>
            <a:ext cx="7052322" cy="432000"/>
          </a:xfrm>
        </p:spPr>
        <p:txBody>
          <a:bodyPr/>
          <a:lstStyle/>
          <a:p>
            <a:pPr rtl="0">
              <a:defRPr/>
            </a:pPr>
            <a:r>
              <a:rPr lang="en-US" altLang="ko-KR" sz="3600" b="1"/>
              <a:t>Change in Passive Immune Rate</a:t>
            </a:r>
            <a:endParaRPr lang="ko-KR" altLang="en-US" sz="3600" b="1"/>
          </a:p>
        </p:txBody>
      </p:sp>
      <p:sp>
        <p:nvSpPr>
          <p:cNvPr id="67" name="자유형(F) 5" descr="단색 강조 블록"/>
          <p:cNvSpPr>
            <a:spLocks noChangeAspect="1"/>
          </p:cNvSpPr>
          <p:nvPr/>
        </p:nvSpPr>
        <p:spPr>
          <a:xfrm>
            <a:off x="1650945" y="250916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11</a:t>
            </a:fld>
            <a:endParaRPr lang="en-US" altLang="ko-KR"/>
          </a:p>
        </p:txBody>
      </p:sp>
      <p:pic>
        <p:nvPicPr>
          <p:cNvPr id="4098" name="Picture 2" descr="https://lh6.googleusercontent.com/M1QjrmKULRPsyPy84lcoSWkMNybb0B5GtaTPnRWuLRxQqu5CKFPiQihIelzbcGSSlfHyUv17Iyq0RTvr6nwNwhTnSLdMNAtQVH5xwpiFdHBrQVrmtjot4w3s-mV4FUdGDFT4pC17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277514" y="2001168"/>
            <a:ext cx="9117433" cy="3260643"/>
          </a:xfrm>
          <a:prstGeom prst="rect">
            <a:avLst/>
          </a:prstGeom>
          <a:noFill/>
        </p:spPr>
      </p:pic>
      <p:pic>
        <p:nvPicPr>
          <p:cNvPr id="4099" name="설명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20062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58" fill="hold"/>
                                        <p:tgtEl>
                                          <p:spTgt spid="40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99"/>
                </p:tgtEl>
              </p:cMediaNode>
            </p:audio>
          </p:childTnLst>
        </p:cTn>
      </p:par>
    </p:tn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자유형(F) 5" descr="속이 빈 강조 블록"/>
          <p:cNvSpPr>
            <a:spLocks noChangeAspect="1"/>
          </p:cNvSpPr>
          <p:nvPr/>
        </p:nvSpPr>
        <p:spPr>
          <a:xfrm>
            <a:off x="364231" y="387662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368380" y="1219618"/>
            <a:ext cx="2935699" cy="432000"/>
          </a:xfrm>
        </p:spPr>
        <p:txBody>
          <a:bodyPr/>
          <a:lstStyle/>
          <a:p>
            <a:pPr rtl="0">
              <a:defRPr/>
            </a:pPr>
            <a:r>
              <a:rPr lang="en-US" altLang="ko-KR" sz="3600" b="1"/>
              <a:t>MSIR vs. SIR</a:t>
            </a:r>
            <a:endParaRPr lang="ko-KR" altLang="en-US" sz="3600" b="1"/>
          </a:p>
        </p:txBody>
      </p:sp>
      <p:sp>
        <p:nvSpPr>
          <p:cNvPr id="67" name="자유형(F) 5" descr="단색 강조 블록"/>
          <p:cNvSpPr>
            <a:spLocks noChangeAspect="1"/>
          </p:cNvSpPr>
          <p:nvPr/>
        </p:nvSpPr>
        <p:spPr>
          <a:xfrm>
            <a:off x="1650945" y="250916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12</a:t>
            </a:fld>
            <a:endParaRPr lang="en-US" altLang="ko-KR"/>
          </a:p>
        </p:txBody>
      </p:sp>
      <p:pic>
        <p:nvPicPr>
          <p:cNvPr id="5124" name="Picture 4" descr="https://lh4.googleusercontent.com/0TKhRwjIhQDxQmWIWpG2U8A3ElSPcFiD-Blsgu_zbtu6-XY7SwAl7TG9DSGebh7KzEGx3D-dOdNsKbBtA6fOtrJl6y3a-C07L3ErGlF0U-hX1-KX6VHbpWhttnH5mBa6yx500q6v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57357" y="2001168"/>
            <a:ext cx="9957743" cy="3260643"/>
          </a:xfrm>
          <a:prstGeom prst="rect">
            <a:avLst/>
          </a:prstGeom>
          <a:noFill/>
        </p:spPr>
      </p:pic>
      <p:pic>
        <p:nvPicPr>
          <p:cNvPr id="5125" name="설명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45235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80" fill="hold"/>
                                        <p:tgtEl>
                                          <p:spTgt spid="5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25"/>
                </p:tgtEl>
              </p:cMediaNode>
            </p:audio>
          </p:childTnLst>
        </p:cTn>
      </p:par>
    </p:tn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475080" y="1490777"/>
            <a:ext cx="3000697" cy="432000"/>
          </a:xfrm>
        </p:spPr>
        <p:txBody>
          <a:bodyPr/>
          <a:lstStyle/>
          <a:p>
            <a:pPr lvl="0">
              <a:defRPr/>
            </a:pPr>
            <a:r>
              <a:rPr lang="en-US" sz="3600" b="1"/>
              <a:t>CONCLUSION</a:t>
            </a:r>
            <a:endParaRPr lang="en-US" sz="3600" b="1"/>
          </a:p>
        </p:txBody>
      </p:sp>
      <p:sp>
        <p:nvSpPr>
          <p:cNvPr id="4" name="텍스트 개체 틀 3"/>
          <p:cNvSpPr>
            <a:spLocks noGrp="1"/>
          </p:cNvSpPr>
          <p:nvPr>
            <p:ph type="body" idx="1"/>
          </p:nvPr>
        </p:nvSpPr>
        <p:spPr>
          <a:xfrm>
            <a:off x="2597998" y="2382106"/>
            <a:ext cx="6754863" cy="255886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  <a:defRPr/>
            </a:pPr>
            <a:r>
              <a:rPr lang="en-US"/>
              <a:t>Passive immune class suppresses the spreading of disease.</a:t>
            </a:r>
            <a:endParaRPr lang="en-US"/>
          </a:p>
          <a:p>
            <a:pPr marL="457200" indent="-457200">
              <a:buFont typeface="+mj-lt"/>
              <a:buAutoNum type="arabicPeriod"/>
              <a:defRPr/>
            </a:pPr>
            <a:r>
              <a:rPr lang="en-US"/>
              <a:t>Need low birth, infectivity, passive immune rate, and high recovery rate to suppress an epidemic.</a:t>
            </a:r>
            <a:endParaRPr lang="en-US"/>
          </a:p>
          <a:p>
            <a:pPr marL="457200" indent="-457200">
              <a:buFont typeface="+mj-lt"/>
              <a:buAutoNum type="arabicPeriod"/>
              <a:defRPr/>
            </a:pPr>
            <a:r>
              <a:rPr lang="en-US"/>
              <a:t>Getting a vaccine is important.</a:t>
            </a:r>
            <a:br>
              <a:rPr lang="en-US"/>
            </a:br>
            <a:endParaRPr 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13</a:t>
            </a:fld>
            <a:endParaRPr lang="en-US" altLang="ko-KR"/>
          </a:p>
        </p:txBody>
      </p:sp>
      <p:pic>
        <p:nvPicPr>
          <p:cNvPr id="9" name="설명">
            <a:hlinkClick r:id="" action="ppaction://media"/>
          </p:cNvPr>
          <p:cNvPicPr>
            <a:picLocks noRot="1"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37468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5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290674" y="1490777"/>
            <a:ext cx="3369509" cy="432000"/>
          </a:xfrm>
        </p:spPr>
        <p:txBody>
          <a:bodyPr/>
          <a:lstStyle/>
          <a:p>
            <a:pPr lvl="0">
              <a:defRPr/>
            </a:pPr>
            <a:r>
              <a:rPr lang="en-US" sz="3600" b="1"/>
              <a:t>FUTURE WORK</a:t>
            </a:r>
            <a:endParaRPr lang="en-US" sz="3600" b="1"/>
          </a:p>
        </p:txBody>
      </p:sp>
      <p:sp>
        <p:nvSpPr>
          <p:cNvPr id="4" name="텍스트 개체 틀 3"/>
          <p:cNvSpPr>
            <a:spLocks noGrp="1"/>
          </p:cNvSpPr>
          <p:nvPr>
            <p:ph type="body" idx="1"/>
          </p:nvPr>
        </p:nvSpPr>
        <p:spPr>
          <a:xfrm>
            <a:off x="2597998" y="2382106"/>
            <a:ext cx="6754863" cy="255886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  <a:defRPr/>
            </a:pPr>
            <a:r>
              <a:rPr lang="en-US"/>
              <a:t>SIR model with vaccination or SIR model with isolation.</a:t>
            </a:r>
            <a:endParaRPr lang="en-US"/>
          </a:p>
          <a:p>
            <a:pPr marL="457200" indent="-457200">
              <a:buFont typeface="+mj-lt"/>
              <a:buAutoNum type="arabicPeriod"/>
              <a:defRPr/>
            </a:pPr>
            <a:r>
              <a:rPr lang="en-US"/>
              <a:t>Passive immune vs. vaccination or isolation</a:t>
            </a:r>
            <a:endParaRPr lang="en-US"/>
          </a:p>
          <a:p>
            <a:pPr marL="457200" indent="-457200">
              <a:buFont typeface="+mj-lt"/>
              <a:buAutoNum type="arabicPeriod"/>
              <a:defRPr/>
            </a:pPr>
            <a:r>
              <a:rPr lang="en-US"/>
              <a:t>MSIR model with vaccination or isolation</a:t>
            </a:r>
            <a:br>
              <a:rPr lang="en-US"/>
            </a:br>
            <a:endParaRPr 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14</a:t>
            </a:fld>
            <a:endParaRPr lang="en-US" altLang="ko-KR"/>
          </a:p>
        </p:txBody>
      </p:sp>
      <p:pic>
        <p:nvPicPr>
          <p:cNvPr id="9" name="설명">
            <a:hlinkClick r:id="" action="ppaction://media"/>
          </p:cNvPr>
          <p:cNvPicPr>
            <a:picLocks noRot="1"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36625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5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개체 틀 11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tretch>
            <a:fillRect/>
          </a:stretch>
        </p:blipFill>
        <p:spPr>
          <a:xfrm>
            <a:off x="1" y="323496"/>
            <a:ext cx="10655455" cy="6211008"/>
          </a:xfrm>
        </p:spPr>
      </p:pic>
      <p:sp>
        <p:nvSpPr>
          <p:cNvPr id="38" name="텍스트 상자 37" descr="제목 블록에 주목 효과 적용"/>
          <p:cNvSpPr txBox="1"/>
          <p:nvPr/>
        </p:nvSpPr>
        <p:spPr>
          <a:xfrm>
            <a:off x="11354303" y="3842399"/>
            <a:ext cx="846997" cy="2200275"/>
          </a:xfrm>
          <a:custGeom>
            <a:avLst/>
            <a:gdLst>
              <a:gd name="connsiteX0" fmla="*/ 99480 w 846997"/>
              <a:gd name="connsiteY0" fmla="*/ 0 h 2200275"/>
              <a:gd name="connsiteX1" fmla="*/ 846997 w 846997"/>
              <a:gd name="connsiteY1" fmla="*/ 0 h 2200275"/>
              <a:gd name="connsiteX2" fmla="*/ 846997 w 846997"/>
              <a:gd name="connsiteY2" fmla="*/ 2200275 h 2200275"/>
              <a:gd name="connsiteX3" fmla="*/ 99480 w 846997"/>
              <a:gd name="connsiteY3" fmla="*/ 2200275 h 2200275"/>
              <a:gd name="connsiteX4" fmla="*/ 0 w 846997"/>
              <a:gd name="connsiteY4" fmla="*/ 2099942 h 2200275"/>
              <a:gd name="connsiteX5" fmla="*/ 0 w 846997"/>
              <a:gd name="connsiteY5" fmla="*/ 100333 h 2200275"/>
              <a:gd name="connsiteX6" fmla="*/ 99480 w 846997"/>
              <a:gd name="connsiteY6" fmla="*/ 0 h 2200275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6997" h="2200275">
                <a:moveTo>
                  <a:pt x="99480" y="0"/>
                </a:moveTo>
                <a:lnTo>
                  <a:pt x="846997" y="0"/>
                </a:lnTo>
                <a:lnTo>
                  <a:pt x="846997" y="2200275"/>
                </a:lnTo>
                <a:lnTo>
                  <a:pt x="99480" y="2200275"/>
                </a:lnTo>
                <a:cubicBezTo>
                  <a:pt x="44539" y="2200275"/>
                  <a:pt x="0" y="2155354"/>
                  <a:pt x="0" y="2099942"/>
                </a:cubicBezTo>
                <a:lnTo>
                  <a:pt x="0" y="100333"/>
                </a:lnTo>
                <a:cubicBezTo>
                  <a:pt x="0" y="44921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79999" tIns="288000" rIns="179999" bIns="179999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35" name="이등변 삼각형 34" descr="제목 블록에 그림자 적용"/>
          <p:cNvSpPr/>
          <p:nvPr/>
        </p:nvSpPr>
        <p:spPr>
          <a:xfrm rot="10800000">
            <a:off x="11359065" y="5556894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3">
              <a:lumMod val="60000"/>
              <a:lumOff val="40000"/>
            </a:schemeClr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32" name="자유형(F) 5" descr="단색 강조 블록"/>
          <p:cNvSpPr>
            <a:spLocks noChangeAspect="1"/>
          </p:cNvSpPr>
          <p:nvPr/>
        </p:nvSpPr>
        <p:spPr>
          <a:xfrm>
            <a:off x="3808170" y="2849880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33" name="자유형(F) 5" descr="속이 빈 강조 블록"/>
          <p:cNvSpPr>
            <a:spLocks noChangeAspect="1"/>
          </p:cNvSpPr>
          <p:nvPr/>
        </p:nvSpPr>
        <p:spPr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20" name="제목 19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 rtl="0">
              <a:defRPr/>
            </a:pPr>
            <a:br>
              <a:rPr lang="en-US" altLang="ko-KR" sz="5000"/>
            </a:br>
            <a:br>
              <a:rPr lang="en-US" altLang="ko-KR" sz="5000"/>
            </a:br>
            <a:r>
              <a:rPr lang="en-US" altLang="ko-KR" sz="5000"/>
              <a:t>THANK YOU!</a:t>
            </a:r>
            <a:endParaRPr lang="ko-KR" altLang="en-ZA" sz="5000"/>
          </a:p>
        </p:txBody>
      </p:sp>
      <p:pic>
        <p:nvPicPr>
          <p:cNvPr id="39" name="설명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4516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4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009149" y="1491065"/>
            <a:ext cx="5472000" cy="432000"/>
          </a:xfrm>
        </p:spPr>
        <p:txBody>
          <a:bodyPr/>
          <a:lstStyle/>
          <a:p>
            <a:pPr rtl="0">
              <a:defRPr/>
            </a:pPr>
            <a:r>
              <a:rPr lang="en-US" altLang="ko-KR" sz="3600" b="1"/>
              <a:t>About The Project</a:t>
            </a:r>
            <a:endParaRPr lang="ko-KR" altLang="en-US" sz="3600" b="1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32"/>
          </p:nvPr>
        </p:nvSpPr>
        <p:spPr>
          <a:xfrm>
            <a:off x="983677" y="2182806"/>
            <a:ext cx="5472000" cy="1334147"/>
          </a:xfrm>
        </p:spPr>
        <p:txBody>
          <a:bodyPr/>
          <a:lstStyle/>
          <a:p>
            <a:pPr marL="285750" indent="-285750" rtl="0">
              <a:buFont typeface="Arial"/>
              <a:buChar char="•"/>
              <a:defRPr/>
            </a:pPr>
            <a:r>
              <a:rPr lang="en-US" altLang="ko-KR" sz="2000"/>
              <a:t>Chickenpox (Varicella)</a:t>
            </a:r>
            <a:endParaRPr lang="en-US" altLang="ko-KR" sz="2000"/>
          </a:p>
          <a:p>
            <a:pPr marL="285750" indent="-285750" rtl="0">
              <a:buFont typeface="Arial"/>
              <a:buChar char="•"/>
              <a:defRPr/>
            </a:pPr>
            <a:r>
              <a:rPr lang="en-US" altLang="ko-KR" sz="2000"/>
              <a:t>Effect of Passive Immunity</a:t>
            </a:r>
            <a:endParaRPr lang="en-US" altLang="ko-KR" sz="2000"/>
          </a:p>
          <a:p>
            <a:pPr marL="285750" indent="-285750" rtl="0">
              <a:buFont typeface="Arial"/>
              <a:buChar char="•"/>
              <a:defRPr/>
            </a:pPr>
            <a:r>
              <a:rPr lang="en-US" altLang="ko-KR" sz="2000"/>
              <a:t>MSIR model</a:t>
            </a:r>
            <a:endParaRPr lang="ko-KR" altLang="en-US" sz="2000"/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1009149" y="4132124"/>
            <a:ext cx="5472000" cy="1873636"/>
          </a:xfrm>
        </p:spPr>
        <p:txBody>
          <a:bodyPr/>
          <a:lstStyle/>
          <a:p>
            <a:pPr marL="0" indent="0" rtl="0">
              <a:buNone/>
              <a:defRPr/>
            </a:pPr>
            <a:r>
              <a:rPr lang="en-US" altLang="ko-KR" sz="3600" b="1"/>
              <a:t>Background</a:t>
            </a:r>
            <a:endParaRPr lang="en-US" altLang="ko-KR" sz="3600" b="1"/>
          </a:p>
          <a:p>
            <a:pPr lvl="0">
              <a:defRPr/>
            </a:pPr>
            <a:r>
              <a:rPr lang="en-US" altLang="ko-KR" sz="2000"/>
              <a:t>Highly contagious</a:t>
            </a:r>
            <a:endParaRPr lang="en-US" altLang="ko-KR" sz="2000"/>
          </a:p>
          <a:p>
            <a:pPr lvl="0">
              <a:defRPr/>
            </a:pPr>
            <a:r>
              <a:rPr lang="en-US" altLang="ko-KR" sz="2000"/>
              <a:t>Common in school age children</a:t>
            </a:r>
            <a:endParaRPr lang="en-US" altLang="ko-KR" sz="2000"/>
          </a:p>
          <a:p>
            <a:pPr lvl="0">
              <a:defRPr/>
            </a:pPr>
            <a:r>
              <a:rPr lang="en-US" altLang="ko-KR" sz="2000"/>
              <a:t>Very serious before the vaccine was developed</a:t>
            </a:r>
            <a:endParaRPr lang="en-US" altLang="ko-KR" sz="2000"/>
          </a:p>
        </p:txBody>
      </p:sp>
      <p:pic>
        <p:nvPicPr>
          <p:cNvPr id="9" name="그림 개체 틀 8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tretch>
            <a:fillRect/>
          </a:stretch>
        </p:blipFill>
        <p:spPr>
          <a:xfrm>
            <a:off x="6766659" y="1684742"/>
            <a:ext cx="4333769" cy="4333769"/>
          </a:xfrm>
        </p:spPr>
      </p:pic>
      <p:sp>
        <p:nvSpPr>
          <p:cNvPr id="15" name="자유형(F) 5" descr="속이 빈 이미지 주목 효과"/>
          <p:cNvSpPr>
            <a:spLocks noChangeAspect="1"/>
          </p:cNvSpPr>
          <p:nvPr/>
        </p:nvSpPr>
        <p:spPr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16" name="자유형(F) 5" descr="단색 이미지 주목 효과"/>
          <p:cNvSpPr>
            <a:spLocks noChangeAspect="1"/>
          </p:cNvSpPr>
          <p:nvPr/>
        </p:nvSpPr>
        <p:spPr>
          <a:xfrm>
            <a:off x="7235083" y="491856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en-US" altLang="ko-KR">
              <a:latin typeface="맑은 고딕"/>
              <a:ea typeface="맑은 고딕"/>
            </a:endParaRPr>
          </a:p>
          <a:p>
            <a:pPr rtl="0"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2</a:t>
            </a:fld>
            <a:endParaRPr lang="en-US" altLang="ko-KR"/>
          </a:p>
        </p:txBody>
      </p:sp>
      <p:pic>
        <p:nvPicPr>
          <p:cNvPr id="17" name="설명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70578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8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자유형(F) 5" descr="속이 빈 강조 블록"/>
          <p:cNvSpPr>
            <a:spLocks noChangeAspect="1"/>
          </p:cNvSpPr>
          <p:nvPr/>
        </p:nvSpPr>
        <p:spPr>
          <a:xfrm>
            <a:off x="364231" y="387662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32000" y="1336134"/>
            <a:ext cx="5472000" cy="432000"/>
          </a:xfrm>
        </p:spPr>
        <p:txBody>
          <a:bodyPr/>
          <a:lstStyle/>
          <a:p>
            <a:pPr rtl="0">
              <a:defRPr/>
            </a:pPr>
            <a:r>
              <a:rPr lang="en-US" altLang="ko-KR" sz="3600" b="1"/>
              <a:t>Modeling Assumptions</a:t>
            </a:r>
            <a:endParaRPr lang="ko-KR" altLang="en-US" sz="3600" b="1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32"/>
          </p:nvPr>
        </p:nvSpPr>
        <p:spPr>
          <a:xfrm>
            <a:off x="432000" y="2234201"/>
            <a:ext cx="5472000" cy="3547450"/>
          </a:xfrm>
        </p:spPr>
        <p:txBody>
          <a:bodyPr/>
          <a:lstStyle/>
          <a:p>
            <a:pPr marL="342900" indent="-342900" rtl="0">
              <a:buFont typeface="+mj-lt"/>
              <a:buAutoNum type="arabicPeriod"/>
              <a:defRPr/>
            </a:pPr>
            <a:r>
              <a:rPr lang="en-US" altLang="ko-KR" sz="2000">
                <a:cs typeface="Arial"/>
              </a:rPr>
              <a:t>There should not be people who get other diseases</a:t>
            </a:r>
            <a:endParaRPr lang="en-US" altLang="ko-KR" sz="2000">
              <a:cs typeface="Arial"/>
            </a:endParaRPr>
          </a:p>
          <a:p>
            <a:pPr marL="342900" indent="-342900" rtl="0">
              <a:buFont typeface="+mj-lt"/>
              <a:buAutoNum type="arabicPeriod"/>
              <a:defRPr/>
            </a:pPr>
            <a:r>
              <a:rPr lang="en-US" altLang="ko-KR" sz="2000">
                <a:cs typeface="Arial"/>
              </a:rPr>
              <a:t>Ignore change in population due to immigration and emigration</a:t>
            </a:r>
            <a:endParaRPr lang="en-US" altLang="ko-KR" sz="2000">
              <a:cs typeface="Arial"/>
            </a:endParaRPr>
          </a:p>
          <a:p>
            <a:pPr marL="342900" indent="-342900" rtl="0">
              <a:buFont typeface="+mj-lt"/>
              <a:buAutoNum type="arabicPeriod"/>
              <a:defRPr/>
            </a:pPr>
            <a:r>
              <a:rPr lang="en-US" altLang="ko-KR" sz="2000">
                <a:cs typeface="Arial"/>
              </a:rPr>
              <a:t>Can never become susceptible again</a:t>
            </a:r>
            <a:endParaRPr lang="en-US" altLang="ko-KR" sz="2000">
              <a:cs typeface="Arial"/>
            </a:endParaRPr>
          </a:p>
          <a:p>
            <a:pPr marL="342900" indent="-342900" rtl="0">
              <a:buFont typeface="+mj-lt"/>
              <a:buAutoNum type="arabicPeriod"/>
              <a:defRPr/>
            </a:pPr>
            <a:r>
              <a:rPr lang="en-US" altLang="ko-KR" sz="2000">
                <a:cs typeface="Arial"/>
              </a:rPr>
              <a:t>Constant rate of infectivity</a:t>
            </a:r>
            <a:endParaRPr lang="en-US" altLang="ko-KR" sz="2000">
              <a:cs typeface="Arial"/>
            </a:endParaRPr>
          </a:p>
          <a:p>
            <a:pPr marL="342900" indent="-342900" rtl="0">
              <a:buFont typeface="+mj-lt"/>
              <a:buAutoNum type="arabicPeriod"/>
              <a:defRPr/>
            </a:pPr>
            <a:r>
              <a:rPr lang="en-US" altLang="ko-KR" sz="2000">
                <a:cs typeface="Arial"/>
              </a:rPr>
              <a:t>The population is homogeneous</a:t>
            </a:r>
            <a:endParaRPr lang="en-US" altLang="ko-KR" sz="2000">
              <a:cs typeface="Arial"/>
            </a:endParaRPr>
          </a:p>
          <a:p>
            <a:pPr marL="342900" indent="-342900" rtl="0">
              <a:buFont typeface="+mj-lt"/>
              <a:buAutoNum type="arabicPeriod"/>
              <a:defRPr/>
            </a:pPr>
            <a:r>
              <a:rPr lang="en-US" altLang="ko-KR" sz="2000">
                <a:cs typeface="Arial"/>
              </a:rPr>
              <a:t>No isolation, No vaccination</a:t>
            </a:r>
            <a:endParaRPr lang="en-US" altLang="ko-KR" sz="2000">
              <a:cs typeface="Arial"/>
            </a:endParaRPr>
          </a:p>
          <a:p>
            <a:pPr marL="342900" indent="-342900" rtl="0">
              <a:buFont typeface="+mj-lt"/>
              <a:buAutoNum type="arabicPeriod"/>
              <a:defRPr/>
            </a:pPr>
            <a:r>
              <a:rPr lang="en-US" altLang="ko-KR" sz="2000">
                <a:cs typeface="Arial"/>
              </a:rPr>
              <a:t>Only people can spread disease</a:t>
            </a:r>
            <a:endParaRPr lang="en-US" altLang="ko-KR" sz="2000">
              <a:cs typeface="Arial"/>
            </a:endParaRPr>
          </a:p>
        </p:txBody>
      </p:sp>
      <p:sp>
        <p:nvSpPr>
          <p:cNvPr id="67" name="자유형(F) 5" descr="단색 강조 블록"/>
          <p:cNvSpPr>
            <a:spLocks noChangeAspect="1"/>
          </p:cNvSpPr>
          <p:nvPr/>
        </p:nvSpPr>
        <p:spPr>
          <a:xfrm>
            <a:off x="1650945" y="250916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3</a:t>
            </a:fld>
            <a:endParaRPr lang="en-US" altLang="ko-KR"/>
          </a:p>
        </p:txBody>
      </p:sp>
      <p:sp>
        <p:nvSpPr>
          <p:cNvPr id="11" name="제목 1"/>
          <p:cNvSpPr txBox="1"/>
          <p:nvPr/>
        </p:nvSpPr>
        <p:spPr>
          <a:xfrm>
            <a:off x="6255656" y="1336134"/>
            <a:ext cx="5472000" cy="432000"/>
          </a:xfrm>
          <a:prstGeom prst="rect">
            <a:avLst/>
          </a:prstGeom>
        </p:spPr>
        <p:txBody>
          <a:bodyPr vert="horz" lIns="0" tIns="0" rIns="0" bIns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  <a:cs typeface="+mj-cs"/>
              </a:defRPr>
            </a:lvl1pPr>
          </a:lstStyle>
          <a:p>
            <a:pPr lvl="0">
              <a:defRPr/>
            </a:pPr>
            <a:r>
              <a:rPr lang="en-US" altLang="ko-KR" sz="3600" b="1"/>
              <a:t>Weakness of Model</a:t>
            </a:r>
            <a:endParaRPr lang="ko-KR" altLang="en-US" sz="3600" b="1"/>
          </a:p>
        </p:txBody>
      </p:sp>
      <p:sp>
        <p:nvSpPr>
          <p:cNvPr id="12" name="텍스트 개체 틀 2"/>
          <p:cNvSpPr txBox="1"/>
          <p:nvPr/>
        </p:nvSpPr>
        <p:spPr>
          <a:xfrm>
            <a:off x="6255656" y="2234201"/>
            <a:ext cx="5472000" cy="3547450"/>
          </a:xfrm>
          <a:prstGeom prst="rect">
            <a:avLst/>
          </a:prstGeom>
        </p:spPr>
        <p:txBody>
          <a:bodyPr vert="horz"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ea typeface="맑은 고딕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/>
              <a:buChar char="•"/>
              <a:defRPr/>
            </a:pPr>
            <a:r>
              <a:rPr lang="en-US" altLang="ko-KR" sz="2000">
                <a:cs typeface="Arial"/>
              </a:rPr>
              <a:t>Error when apply real world data</a:t>
            </a:r>
            <a:endParaRPr lang="en-US" altLang="ko-KR" sz="2000">
              <a:cs typeface="Arial"/>
            </a:endParaRPr>
          </a:p>
          <a:p>
            <a:pPr marL="342900" indent="-342900">
              <a:buFont typeface="Arial"/>
              <a:buChar char="•"/>
              <a:defRPr/>
            </a:pPr>
            <a:r>
              <a:rPr lang="en-US" altLang="ko-KR" sz="2000">
                <a:cs typeface="Arial"/>
              </a:rPr>
              <a:t>MSIR model would not be suitable if the population levels are small</a:t>
            </a:r>
            <a:endParaRPr lang="en-US" altLang="ko-KR" sz="2000">
              <a:cs typeface="Arial"/>
            </a:endParaRPr>
          </a:p>
        </p:txBody>
      </p:sp>
      <p:pic>
        <p:nvPicPr>
          <p:cNvPr id="68" name="설명">
            <a:hlinkClick r:id="" action="ppaction://media"/>
          </p:cNvPr>
          <p:cNvPicPr>
            <a:picLocks noRot="1"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84766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60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</p:childTnLst>
        </p:cTn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(F) 5" descr="단색 이미지 주목 효과"/>
          <p:cNvSpPr>
            <a:spLocks noChangeAspect="1"/>
          </p:cNvSpPr>
          <p:nvPr/>
        </p:nvSpPr>
        <p:spPr>
          <a:xfrm>
            <a:off x="1593607" y="635672"/>
            <a:ext cx="1493390" cy="131052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en-US" altLang="ko-KR">
              <a:latin typeface="맑은 고딕"/>
              <a:ea typeface="맑은 고딕"/>
            </a:endParaRPr>
          </a:p>
          <a:p>
            <a:pPr rtl="0"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138989" y="2159652"/>
            <a:ext cx="9817769" cy="369571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483761" y="1185200"/>
            <a:ext cx="3108552" cy="569352"/>
          </a:xfrm>
        </p:spPr>
        <p:txBody>
          <a:bodyPr/>
          <a:lstStyle/>
          <a:p>
            <a:pPr rtl="0">
              <a:defRPr/>
            </a:pPr>
            <a:r>
              <a:rPr lang="en-US" altLang="ko-KR" sz="4000" b="1"/>
              <a:t>MSIR Model</a:t>
            </a:r>
            <a:endParaRPr lang="ko-KR" altLang="en-US" sz="4000" b="1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4</a:t>
            </a:fld>
            <a:endParaRPr lang="en-US" altLang="ko-KR"/>
          </a:p>
        </p:txBody>
      </p:sp>
      <p:sp>
        <p:nvSpPr>
          <p:cNvPr id="18" name="자유형(F) 5" descr="단색 이미지 주목 효과"/>
          <p:cNvSpPr>
            <a:spLocks noChangeAspect="1"/>
          </p:cNvSpPr>
          <p:nvPr/>
        </p:nvSpPr>
        <p:spPr>
          <a:xfrm>
            <a:off x="144575" y="2159652"/>
            <a:ext cx="1191759" cy="104582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en-US" altLang="ko-KR">
              <a:latin typeface="맑은 고딕"/>
              <a:ea typeface="맑은 고딕"/>
            </a:endParaRPr>
          </a:p>
          <a:p>
            <a:pPr rtl="0"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9" name="자유형(F) 5" descr="단색 이미지 주목 효과"/>
          <p:cNvSpPr>
            <a:spLocks noChangeAspect="1"/>
          </p:cNvSpPr>
          <p:nvPr/>
        </p:nvSpPr>
        <p:spPr>
          <a:xfrm>
            <a:off x="740455" y="1185200"/>
            <a:ext cx="1706305" cy="149736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en-US" altLang="ko-KR">
              <a:latin typeface="맑은 고딕"/>
              <a:ea typeface="맑은 고딕"/>
            </a:endParaRPr>
          </a:p>
          <a:p>
            <a:pPr rtl="0"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pic>
        <p:nvPicPr>
          <p:cNvPr id="1026" name="Picture 2" descr="https://lh3.googleusercontent.com/t_y6KFBHhNzhF7C-T4q9nAzpD300e2FUbjXR0huu277jyL6lwV1B3Ji4cUod2xC7lygZqmEJNRpoWC42A7MbKYmKBguUtVEdwHX4QESa7nBZevHQCYPvXD0K1QGyzldqCmfe_CO9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336334" y="2304080"/>
            <a:ext cx="9403407" cy="3375583"/>
          </a:xfrm>
          <a:prstGeom prst="rect">
            <a:avLst/>
          </a:prstGeom>
          <a:noFill/>
        </p:spPr>
      </p:pic>
      <p:pic>
        <p:nvPicPr>
          <p:cNvPr id="1027" name="설명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112000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96" fill="hold"/>
                                        <p:tgtEl>
                                          <p:spTgt spid="10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27"/>
                </p:tgtEl>
              </p:cMediaNode>
            </p:audio>
          </p:childTnLst>
        </p:cTn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316751" y="1546684"/>
            <a:ext cx="6642569" cy="356134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32000" y="897221"/>
            <a:ext cx="2230989" cy="432000"/>
          </a:xfrm>
        </p:spPr>
        <p:txBody>
          <a:bodyPr/>
          <a:lstStyle/>
          <a:p>
            <a:pPr rtl="0">
              <a:defRPr/>
            </a:pPr>
            <a:r>
              <a:rPr lang="en-US" altLang="ko-KR" sz="3600" b="1"/>
              <a:t>Equation</a:t>
            </a:r>
            <a:endParaRPr lang="ko-KR" altLang="en-US" sz="3600" b="1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5</a:t>
            </a:fld>
            <a:endParaRPr lang="en-US" altLang="ko-KR"/>
          </a:p>
        </p:txBody>
      </p:sp>
      <p:pic>
        <p:nvPicPr>
          <p:cNvPr id="2052" name="Picture 4" descr="https://lh6.googleusercontent.com/6QJAiXuioBRAJy9XB7yIWqxhW4fKh2DPsnNE3PL3clzD91hMP7qI20goRq2D6xeWHtYbSWbeJd2wN7CWGUMAv9WNppnXVN35_9mnX5HE1qU69J4Zkl40UygwYay49W25hqrY2GH2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32000" y="1652336"/>
            <a:ext cx="6412072" cy="3350044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7074568" y="3525052"/>
            <a:ext cx="4170948" cy="14546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en-US" b="1"/>
              <a:t>Birth rate : α</a:t>
            </a:r>
            <a:endParaRPr lang="en-US" b="1"/>
          </a:p>
          <a:p>
            <a:pPr marL="285750" indent="-285750">
              <a:buFont typeface="Arial"/>
              <a:buChar char="•"/>
              <a:defRPr/>
            </a:pPr>
            <a:r>
              <a:rPr lang="en-US" b="1"/>
              <a:t>Death rate : μ </a:t>
            </a:r>
            <a:endParaRPr lang="en-US" b="1"/>
          </a:p>
          <a:p>
            <a:pPr marL="285750" indent="-285750">
              <a:buFont typeface="Arial"/>
              <a:buChar char="•"/>
              <a:defRPr/>
            </a:pPr>
            <a:r>
              <a:rPr lang="en-US" b="1"/>
              <a:t>Rate of non-passive immune people : </a:t>
            </a:r>
            <a:r>
              <a:rPr lang="el-GR" b="1"/>
              <a:t>Ω</a:t>
            </a:r>
            <a:r>
              <a:rPr lang="en-US" b="1"/>
              <a:t> </a:t>
            </a:r>
            <a:endParaRPr lang="en-US" b="1"/>
          </a:p>
          <a:p>
            <a:pPr marL="285750" indent="-285750">
              <a:buFont typeface="Arial"/>
              <a:buChar char="•"/>
              <a:defRPr/>
            </a:pPr>
            <a:r>
              <a:rPr lang="en-US" b="1"/>
              <a:t>Rate of infectivity : β</a:t>
            </a:r>
            <a:endParaRPr lang="en-US" b="1"/>
          </a:p>
          <a:p>
            <a:pPr marL="285750" indent="-285750">
              <a:buFont typeface="Arial"/>
              <a:buChar char="•"/>
              <a:defRPr/>
            </a:pPr>
            <a:r>
              <a:rPr lang="en-US" b="1"/>
              <a:t>Recovery rate : γ</a:t>
            </a:r>
            <a:endParaRPr lang="en-US" b="1"/>
          </a:p>
        </p:txBody>
      </p:sp>
      <p:pic>
        <p:nvPicPr>
          <p:cNvPr id="2053" name="설명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33000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88" fill="hold"/>
                                        <p:tgtEl>
                                          <p:spTgt spid="20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53"/>
                </p:tgtEl>
              </p:cMediaNode>
            </p:audio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597998" y="1522861"/>
            <a:ext cx="2550380" cy="432000"/>
          </a:xfrm>
        </p:spPr>
        <p:txBody>
          <a:bodyPr/>
          <a:lstStyle/>
          <a:p>
            <a:pPr lvl="0">
              <a:defRPr/>
            </a:pPr>
            <a:r>
              <a:rPr lang="en-US" sz="3600" b="1"/>
              <a:t>Questions</a:t>
            </a:r>
            <a:endParaRPr lang="en-US" sz="3600" b="1"/>
          </a:p>
        </p:txBody>
      </p:sp>
      <p:sp>
        <p:nvSpPr>
          <p:cNvPr id="4" name="텍스트 개체 틀 3"/>
          <p:cNvSpPr>
            <a:spLocks noGrp="1"/>
          </p:cNvSpPr>
          <p:nvPr>
            <p:ph type="body" idx="1"/>
          </p:nvPr>
        </p:nvSpPr>
        <p:spPr>
          <a:xfrm>
            <a:off x="2597998" y="2382106"/>
            <a:ext cx="6754863" cy="339305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  <a:defRPr/>
            </a:pPr>
            <a:r>
              <a:rPr lang="en-US"/>
              <a:t>When is the disease spreading most rapidly?</a:t>
            </a:r>
            <a:endParaRPr lang="en-US"/>
          </a:p>
          <a:p>
            <a:pPr marL="457200" indent="-457200">
              <a:buFont typeface="+mj-lt"/>
              <a:buAutoNum type="arabicPeriod"/>
              <a:defRPr/>
            </a:pPr>
            <a:r>
              <a:rPr lang="en-US"/>
              <a:t>When is the disease decreasing most rapidly?</a:t>
            </a:r>
            <a:endParaRPr lang="en-US"/>
          </a:p>
          <a:p>
            <a:pPr marL="457200" indent="-457200">
              <a:buFont typeface="+mj-lt"/>
              <a:buAutoNum type="arabicPeriod"/>
              <a:defRPr/>
            </a:pPr>
            <a:r>
              <a:rPr lang="en-US"/>
              <a:t>On what day did the epidemic reach its peak and what percentage of people were infectious on that day?</a:t>
            </a:r>
            <a:endParaRPr lang="en-US"/>
          </a:p>
          <a:p>
            <a:pPr marL="457200" indent="-457200">
              <a:buFont typeface="+mj-lt"/>
              <a:buAutoNum type="arabicPeriod"/>
              <a:defRPr/>
            </a:pPr>
            <a:r>
              <a:rPr lang="en-US"/>
              <a:t>What percentage of the population got infectious during the outbreak?</a:t>
            </a:r>
            <a:br>
              <a:rPr lang="en-US"/>
            </a:br>
            <a:endParaRPr 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6</a:t>
            </a:fld>
            <a:endParaRPr lang="en-US" altLang="ko-KR"/>
          </a:p>
        </p:txBody>
      </p:sp>
      <p:pic>
        <p:nvPicPr>
          <p:cNvPr id="9" name="설명">
            <a:hlinkClick r:id="" action="ppaction://media"/>
          </p:cNvPr>
          <p:cNvPicPr>
            <a:picLocks noRot="1"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47469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4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625982" y="2192474"/>
            <a:ext cx="5405256" cy="370025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444283" y="1220464"/>
            <a:ext cx="3979946" cy="432000"/>
          </a:xfrm>
        </p:spPr>
        <p:txBody>
          <a:bodyPr/>
          <a:lstStyle/>
          <a:p>
            <a:pPr rtl="0">
              <a:defRPr/>
            </a:pPr>
            <a:r>
              <a:rPr lang="en-US" altLang="ko-KR" sz="3600" b="1"/>
              <a:t>Initial Parameters</a:t>
            </a:r>
            <a:endParaRPr lang="ko-KR" altLang="en-US" sz="3600" b="1"/>
          </a:p>
        </p:txBody>
      </p:sp>
      <p:sp>
        <p:nvSpPr>
          <p:cNvPr id="15" name="자유형(F) 5" descr="속이 빈 이미지 주목 효과"/>
          <p:cNvSpPr>
            <a:spLocks noChangeAspect="1"/>
          </p:cNvSpPr>
          <p:nvPr/>
        </p:nvSpPr>
        <p:spPr>
          <a:xfrm>
            <a:off x="1547433" y="109485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16" name="자유형(F) 5" descr="단색 이미지 주목 효과"/>
          <p:cNvSpPr>
            <a:spLocks noChangeAspect="1"/>
          </p:cNvSpPr>
          <p:nvPr/>
        </p:nvSpPr>
        <p:spPr>
          <a:xfrm>
            <a:off x="2522109" y="491856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en-US" altLang="ko-KR">
              <a:latin typeface="맑은 고딕"/>
              <a:ea typeface="맑은 고딕"/>
            </a:endParaRPr>
          </a:p>
          <a:p>
            <a:pPr rtl="0"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7</a:t>
            </a:fld>
            <a:endParaRPr lang="en-US" altLang="ko-KR"/>
          </a:p>
        </p:txBody>
      </p:sp>
      <p:pic>
        <p:nvPicPr>
          <p:cNvPr id="307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693795" y="2280285"/>
            <a:ext cx="5262647" cy="3478530"/>
          </a:xfrm>
          <a:prstGeom prst="rect">
            <a:avLst/>
          </a:prstGeom>
        </p:spPr>
      </p:pic>
      <p:pic>
        <p:nvPicPr>
          <p:cNvPr id="3076" name="설명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30452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16" fill="hold"/>
                                        <p:tgtEl>
                                          <p:spTgt spid="30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76"/>
                </p:tgtEl>
              </p:cMediaNode>
            </p:audi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자유형(F) 5" descr="속이 빈 강조 블록"/>
          <p:cNvSpPr>
            <a:spLocks noChangeAspect="1"/>
          </p:cNvSpPr>
          <p:nvPr/>
        </p:nvSpPr>
        <p:spPr>
          <a:xfrm>
            <a:off x="364231" y="387662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3499736" y="1219618"/>
            <a:ext cx="4672990" cy="432000"/>
          </a:xfrm>
        </p:spPr>
        <p:txBody>
          <a:bodyPr/>
          <a:lstStyle/>
          <a:p>
            <a:pPr rtl="0">
              <a:defRPr/>
            </a:pPr>
            <a:r>
              <a:rPr lang="en-US" altLang="ko-KR" sz="3600" b="1"/>
              <a:t>Change in Birth Rate</a:t>
            </a:r>
            <a:endParaRPr lang="ko-KR" altLang="en-US" sz="3600" b="1"/>
          </a:p>
        </p:txBody>
      </p:sp>
      <p:sp>
        <p:nvSpPr>
          <p:cNvPr id="67" name="자유형(F) 5" descr="단색 강조 블록"/>
          <p:cNvSpPr>
            <a:spLocks noChangeAspect="1"/>
          </p:cNvSpPr>
          <p:nvPr/>
        </p:nvSpPr>
        <p:spPr>
          <a:xfrm>
            <a:off x="1650945" y="250916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8</a:t>
            </a:fld>
            <a:endParaRPr lang="en-US" altLang="ko-KR"/>
          </a:p>
        </p:txBody>
      </p:sp>
      <p:pic>
        <p:nvPicPr>
          <p:cNvPr id="1026" name="Picture 2" descr="https://lh6.googleusercontent.com/NdqF9Esgr-och3Y8yCRP4uu6tc097hMrg3GVM6oIRS-n1JSav0DFpyK1q_X-Gp7fAQi0gDZ-Z4K2S1pOSan_7M5RdYkgi-4f46TNiNOOw9x7riOQZRuwhXZ2sKs625k3jl0r7qNu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263285" y="2001168"/>
            <a:ext cx="9145892" cy="3196474"/>
          </a:xfrm>
          <a:prstGeom prst="rect">
            <a:avLst/>
          </a:prstGeom>
          <a:noFill/>
        </p:spPr>
      </p:pic>
      <p:pic>
        <p:nvPicPr>
          <p:cNvPr id="1027" name="설명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19750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40" fill="hold"/>
                                        <p:tgtEl>
                                          <p:spTgt spid="10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27"/>
                </p:tgtEl>
              </p:cMediaNode>
            </p:audio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자유형(F) 5" descr="속이 빈 강조 블록"/>
          <p:cNvSpPr>
            <a:spLocks noChangeAspect="1"/>
          </p:cNvSpPr>
          <p:nvPr/>
        </p:nvSpPr>
        <p:spPr>
          <a:xfrm>
            <a:off x="364231" y="387662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3006078" y="1219618"/>
            <a:ext cx="5660306" cy="432000"/>
          </a:xfrm>
        </p:spPr>
        <p:txBody>
          <a:bodyPr/>
          <a:lstStyle/>
          <a:p>
            <a:pPr rtl="0">
              <a:defRPr/>
            </a:pPr>
            <a:r>
              <a:rPr lang="en-US" altLang="ko-KR" sz="3600" b="1"/>
              <a:t>Change in Infectivity Rate</a:t>
            </a:r>
            <a:endParaRPr lang="ko-KR" altLang="en-US" sz="3600" b="1"/>
          </a:p>
        </p:txBody>
      </p:sp>
      <p:sp>
        <p:nvSpPr>
          <p:cNvPr id="67" name="자유형(F) 5" descr="단색 강조 블록"/>
          <p:cNvSpPr>
            <a:spLocks noChangeAspect="1"/>
          </p:cNvSpPr>
          <p:nvPr/>
        </p:nvSpPr>
        <p:spPr>
          <a:xfrm>
            <a:off x="1650945" y="250916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quadBezTo>
                  <a:pt x="318" y="0"/>
                  <a:pt x="318" y="0"/>
                </a:quadBezTo>
                <a:cubicBezTo>
                  <a:pt x="288" y="0"/>
                  <a:pt x="261" y="16"/>
                  <a:pt x="246" y="42"/>
                </a:cubicBezTo>
                <a:quadBezTo>
                  <a:pt x="15" y="443"/>
                  <a:pt x="15" y="443"/>
                </a:quadBezTo>
                <a:cubicBezTo>
                  <a:pt x="0" y="468"/>
                  <a:pt x="0" y="500"/>
                  <a:pt x="15" y="525"/>
                </a:cubicBezTo>
                <a:quadBezTo>
                  <a:pt x="246" y="926"/>
                  <a:pt x="246" y="926"/>
                </a:quadBezTo>
                <a:cubicBezTo>
                  <a:pt x="261" y="952"/>
                  <a:pt x="288" y="968"/>
                  <a:pt x="318" y="968"/>
                </a:cubicBezTo>
                <a:quadBezTo>
                  <a:pt x="781" y="968"/>
                  <a:pt x="781" y="968"/>
                </a:quadBezTo>
                <a:cubicBezTo>
                  <a:pt x="810" y="968"/>
                  <a:pt x="838" y="952"/>
                  <a:pt x="852" y="926"/>
                </a:cubicBezTo>
                <a:quadBezTo>
                  <a:pt x="1084" y="525"/>
                  <a:pt x="1084" y="525"/>
                </a:quadBezTo>
                <a:cubicBezTo>
                  <a:pt x="1099" y="500"/>
                  <a:pt x="1099" y="468"/>
                  <a:pt x="1084" y="443"/>
                </a:cubicBezTo>
                <a:quadBezTo>
                  <a:pt x="852" y="42"/>
                  <a:pt x="852" y="42"/>
                </a:quad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63500" cap="flat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rtl="0">
              <a:defRPr/>
            </a:pPr>
            <a:endParaRPr lang="ko-KR" altLang="en-ZA">
              <a:latin typeface="맑은 고딕"/>
              <a:ea typeface="맑은 고딕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>
              <a:defRPr/>
            </a:pPr>
            <a:fld id="{19B51A1E-902D-48AF-9020-955120F399B6}" type="slidenum">
              <a:rPr lang="en-US" altLang="ko-KR"/>
              <a:pPr rtl="0">
                <a:defRPr/>
              </a:pPr>
              <a:t>9</a:t>
            </a:fld>
            <a:endParaRPr lang="en-US" altLang="ko-KR"/>
          </a:p>
        </p:txBody>
      </p:sp>
      <p:pic>
        <p:nvPicPr>
          <p:cNvPr id="2050" name="Picture 2" descr="https://lh6.googleusercontent.com/-QnS7rdZIz2ItvL0E_3NmibjIJN-y12cOnwltRND-4618AncMqSHbWtS5oXfVIdptjFMFuJqAKEcxMIUZrlQVvtSeliADhh0grByb29gN_qaQcbHxCqsw3MmIPfbd4KIUfjHQFQm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263285" y="2001168"/>
            <a:ext cx="9145892" cy="3325780"/>
          </a:xfrm>
          <a:prstGeom prst="rect">
            <a:avLst/>
          </a:prstGeom>
          <a:noFill/>
        </p:spPr>
      </p:pic>
      <p:pic>
        <p:nvPicPr>
          <p:cNvPr id="2051" name="설명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0820400" y="5486400"/>
            <a:ext cx="914400" cy="914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18265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82" fill="hold"/>
                                        <p:tgtEl>
                                          <p:spTgt spid="20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5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51"/>
                </p:tgtEl>
              </p:cMediaNode>
            </p:audi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240</ep:Words>
  <ep:PresentationFormat>와이드스크린</ep:PresentationFormat>
  <ep:Paragraphs>62</ep:Paragraphs>
  <ep:Slides>15</ep:Slides>
  <ep:Notes>12</ep:Notes>
  <ep:TotalTime>0</ep:TotalTime>
  <ep:HiddenSlides>0</ep:HiddenSlides>
  <ep:MMClips>15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ep:HeadingPairs>
  <ep:TitlesOfParts>
    <vt:vector size="16" baseType="lpstr">
      <vt:lpstr>Office 테마</vt:lpstr>
      <vt:lpstr>MSIR Model Analysis</vt:lpstr>
      <vt:lpstr>About The Project</vt:lpstr>
      <vt:lpstr>Modeling Assumptions</vt:lpstr>
      <vt:lpstr>MSIR Model</vt:lpstr>
      <vt:lpstr>Equation</vt:lpstr>
      <vt:lpstr>Questions</vt:lpstr>
      <vt:lpstr>Initial Parameters</vt:lpstr>
      <vt:lpstr>Change in Birth Rate</vt:lpstr>
      <vt:lpstr>Change in Infectivity Rate</vt:lpstr>
      <vt:lpstr>Change in Recovery Rate</vt:lpstr>
      <vt:lpstr>Change in Passive Immune Rate</vt:lpstr>
      <vt:lpstr>MSIR vs. SIR</vt:lpstr>
      <vt:lpstr>CONCLUSION</vt:lpstr>
      <vt:lpstr>FUTURE WORK</vt:lpstr>
      <vt:lpstr>THANK YOU!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2020-04-24T00:57:02.000</dcterms:created>
  <cp:lastModifiedBy>김민영</cp:lastModifiedBy>
  <dcterms:modified xsi:type="dcterms:W3CDTF">2020-05-02T07:23:03.439</dcterms:modified>
  <cp:revision>10</cp:revision>
  <cp:version/>
</cp:coreProperties>
</file>

<file path=docProps/thumbnail.jpeg>
</file>